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2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inoWzQ4WQYlawXZs/mKdlX+nke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37465D-3A66-4956-9CD5-53CC0A6DA939}">
  <a:tblStyle styleId="{E537465D-3A66-4956-9CD5-53CC0A6DA93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7E8E7"/>
          </a:solidFill>
        </a:fill>
      </a:tcStyle>
    </a:wholeTbl>
    <a:band1H>
      <a:tcTxStyle/>
      <a:tcStyle>
        <a:fill>
          <a:solidFill>
            <a:srgbClr val="EFCECA"/>
          </a:solidFill>
        </a:fill>
      </a:tcStyle>
    </a:band1H>
    <a:band2H>
      <a:tcTxStyle/>
    </a:band2H>
    <a:band1V>
      <a:tcTxStyle/>
      <a:tcStyle>
        <a:fill>
          <a:solidFill>
            <a:srgbClr val="EFCEC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2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3"/>
          <p:cNvSpPr txBox="1"/>
          <p:nvPr>
            <p:ph idx="1" type="subTitle"/>
          </p:nvPr>
        </p:nvSpPr>
        <p:spPr>
          <a:xfrm>
            <a:off x="2696400" y="2530882"/>
            <a:ext cx="7455200" cy="10934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highlight>
                  <a:srgbClr val="FFCD00"/>
                </a:highlight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98" name="Google Shape;98;p33"/>
          <p:cNvCxnSpPr/>
          <p:nvPr/>
        </p:nvCxnSpPr>
        <p:spPr>
          <a:xfrm>
            <a:off x="-8033" y="2228866"/>
            <a:ext cx="2646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33"/>
          <p:cNvSpPr txBox="1"/>
          <p:nvPr>
            <p:ph type="ctrTitle"/>
          </p:nvPr>
        </p:nvSpPr>
        <p:spPr>
          <a:xfrm>
            <a:off x="2696300" y="1023105"/>
            <a:ext cx="5050400" cy="16159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cxnSp>
        <p:nvCxnSpPr>
          <p:cNvPr id="100" name="Google Shape;100;p33"/>
          <p:cNvCxnSpPr/>
          <p:nvPr/>
        </p:nvCxnSpPr>
        <p:spPr>
          <a:xfrm>
            <a:off x="7865300" y="2228850"/>
            <a:ext cx="4334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33"/>
          <p:cNvSpPr/>
          <p:nvPr/>
        </p:nvSpPr>
        <p:spPr>
          <a:xfrm>
            <a:off x="1499616" y="1818373"/>
            <a:ext cx="768096" cy="80319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9934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>
  <p:cSld name="제목만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/>
          <p:nvPr/>
        </p:nvSpPr>
        <p:spPr>
          <a:xfrm>
            <a:off x="0" y="0"/>
            <a:ext cx="12192000" cy="101548"/>
          </a:xfrm>
          <a:prstGeom prst="rect">
            <a:avLst/>
          </a:prstGeom>
          <a:gradFill>
            <a:gsLst>
              <a:gs pos="0">
                <a:srgbClr val="DA2127"/>
              </a:gs>
              <a:gs pos="70000">
                <a:srgbClr val="DA2127"/>
              </a:gs>
              <a:gs pos="100000">
                <a:srgbClr val="A3191C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" name="Google Shape;104;p34"/>
          <p:cNvCxnSpPr/>
          <p:nvPr/>
        </p:nvCxnSpPr>
        <p:spPr>
          <a:xfrm>
            <a:off x="171948" y="6418136"/>
            <a:ext cx="11848104" cy="0"/>
          </a:xfrm>
          <a:prstGeom prst="straightConnector1">
            <a:avLst/>
          </a:prstGeom>
          <a:noFill/>
          <a:ln cap="flat" cmpd="sng" w="9525">
            <a:solidFill>
              <a:srgbClr val="BDB1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5" name="Google Shape;10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531" y="6540515"/>
            <a:ext cx="1170069" cy="15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p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p3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rgbClr val="FBFBFB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0"/>
          <p:cNvSpPr/>
          <p:nvPr/>
        </p:nvSpPr>
        <p:spPr>
          <a:xfrm>
            <a:off x="0" y="6477153"/>
            <a:ext cx="12192000" cy="390471"/>
          </a:xfrm>
          <a:prstGeom prst="rect">
            <a:avLst/>
          </a:prstGeom>
          <a:gradFill>
            <a:gsLst>
              <a:gs pos="0">
                <a:srgbClr val="DA2127"/>
              </a:gs>
              <a:gs pos="70000">
                <a:srgbClr val="DA2127"/>
              </a:gs>
              <a:gs pos="100000">
                <a:srgbClr val="A3191C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136;p40"/>
          <p:cNvPicPr preferRelativeResize="0"/>
          <p:nvPr/>
        </p:nvPicPr>
        <p:blipFill rotWithShape="1">
          <a:blip r:embed="rId2">
            <a:alphaModFix/>
          </a:blip>
          <a:srcRect b="0" l="46127" r="0" t="0"/>
          <a:stretch/>
        </p:blipFill>
        <p:spPr>
          <a:xfrm>
            <a:off x="152400" y="6509438"/>
            <a:ext cx="1528762" cy="3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0" name="Google Shape;140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1" name="Google Shape;14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4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/>
          <p:nvPr/>
        </p:nvSpPr>
        <p:spPr>
          <a:xfrm>
            <a:off x="0" y="0"/>
            <a:ext cx="12192000" cy="101548"/>
          </a:xfrm>
          <a:prstGeom prst="rect">
            <a:avLst/>
          </a:prstGeom>
          <a:gradFill>
            <a:gsLst>
              <a:gs pos="0">
                <a:srgbClr val="DA2127"/>
              </a:gs>
              <a:gs pos="70000">
                <a:srgbClr val="DA2127"/>
              </a:gs>
              <a:gs pos="100000">
                <a:srgbClr val="A3191C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" name="Google Shape;56;p49"/>
          <p:cNvCxnSpPr/>
          <p:nvPr/>
        </p:nvCxnSpPr>
        <p:spPr>
          <a:xfrm>
            <a:off x="171948" y="6418136"/>
            <a:ext cx="11848104" cy="0"/>
          </a:xfrm>
          <a:prstGeom prst="straightConnector1">
            <a:avLst/>
          </a:prstGeom>
          <a:noFill/>
          <a:ln cap="flat" cmpd="sng" w="952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531" y="6540515"/>
            <a:ext cx="1170069" cy="15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7" name="Google Shape;8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8" name="Google Shape;8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9" name="Google Shape;8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Relationship Id="rId4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Relationship Id="rId4" Type="http://schemas.openxmlformats.org/officeDocument/2006/relationships/image" Target="../media/image27.jp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Relationship Id="rId8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20.jpg"/><Relationship Id="rId5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"/>
          <p:cNvSpPr/>
          <p:nvPr/>
        </p:nvSpPr>
        <p:spPr>
          <a:xfrm flipH="1" rot="10800000">
            <a:off x="4959260" y="-662940"/>
            <a:ext cx="2273480" cy="3406140"/>
          </a:xfrm>
          <a:custGeom>
            <a:rect b="b" l="l" r="r" t="t"/>
            <a:pathLst>
              <a:path extrusionOk="0" h="5160179" w="3444240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solidFill>
            <a:srgbClr val="CA1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"/>
          <p:cNvSpPr/>
          <p:nvPr/>
        </p:nvSpPr>
        <p:spPr>
          <a:xfrm flipH="1" rot="10800000">
            <a:off x="5060872" y="-469656"/>
            <a:ext cx="2071095" cy="3102926"/>
          </a:xfrm>
          <a:custGeom>
            <a:rect b="b" l="l" r="r" t="t"/>
            <a:pathLst>
              <a:path extrusionOk="0" h="5160179" w="3444240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1"/>
          <p:cNvSpPr/>
          <p:nvPr/>
        </p:nvSpPr>
        <p:spPr>
          <a:xfrm flipH="1" rot="10800000">
            <a:off x="5161430" y="-285703"/>
            <a:ext cx="1869978" cy="2801611"/>
          </a:xfrm>
          <a:custGeom>
            <a:rect b="b" l="l" r="r" t="t"/>
            <a:pathLst>
              <a:path extrusionOk="0" h="5160179" w="3444240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noFill/>
          <a:ln cap="flat" cmpd="sng" w="476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"/>
          <p:cNvSpPr/>
          <p:nvPr/>
        </p:nvSpPr>
        <p:spPr>
          <a:xfrm>
            <a:off x="5483667" y="179966"/>
            <a:ext cx="1224666" cy="1204232"/>
          </a:xfrm>
          <a:custGeom>
            <a:rect b="b" l="l" r="r" t="t"/>
            <a:pathLst>
              <a:path extrusionOk="0" h="1587" w="1614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1"/>
          <p:cNvSpPr/>
          <p:nvPr/>
        </p:nvSpPr>
        <p:spPr>
          <a:xfrm>
            <a:off x="5428238" y="1525698"/>
            <a:ext cx="1335524" cy="424355"/>
          </a:xfrm>
          <a:custGeom>
            <a:rect b="b" l="l" r="r" t="t"/>
            <a:pathLst>
              <a:path extrusionOk="0" h="1245" w="3918">
                <a:moveTo>
                  <a:pt x="392" y="22"/>
                </a:moveTo>
                <a:lnTo>
                  <a:pt x="0" y="22"/>
                </a:lnTo>
                <a:cubicBezTo>
                  <a:pt x="0" y="22"/>
                  <a:pt x="79" y="38"/>
                  <a:pt x="79" y="158"/>
                </a:cubicBezTo>
                <a:lnTo>
                  <a:pt x="79" y="1220"/>
                </a:lnTo>
                <a:lnTo>
                  <a:pt x="392" y="1220"/>
                </a:lnTo>
                <a:lnTo>
                  <a:pt x="392" y="22"/>
                </a:lnTo>
                <a:close/>
                <a:moveTo>
                  <a:pt x="404" y="515"/>
                </a:moveTo>
                <a:lnTo>
                  <a:pt x="938" y="1230"/>
                </a:lnTo>
                <a:lnTo>
                  <a:pt x="1305" y="1230"/>
                </a:lnTo>
                <a:lnTo>
                  <a:pt x="742" y="515"/>
                </a:lnTo>
                <a:lnTo>
                  <a:pt x="1279" y="19"/>
                </a:lnTo>
                <a:lnTo>
                  <a:pt x="964" y="19"/>
                </a:lnTo>
                <a:lnTo>
                  <a:pt x="407" y="512"/>
                </a:lnTo>
                <a:lnTo>
                  <a:pt x="404" y="515"/>
                </a:lnTo>
                <a:close/>
                <a:moveTo>
                  <a:pt x="3918" y="1223"/>
                </a:moveTo>
                <a:lnTo>
                  <a:pt x="3918" y="19"/>
                </a:lnTo>
                <a:lnTo>
                  <a:pt x="3605" y="19"/>
                </a:lnTo>
                <a:lnTo>
                  <a:pt x="3605" y="1027"/>
                </a:lnTo>
                <a:lnTo>
                  <a:pt x="3238" y="1027"/>
                </a:lnTo>
                <a:cubicBezTo>
                  <a:pt x="3204" y="1027"/>
                  <a:pt x="3134" y="999"/>
                  <a:pt x="3134" y="901"/>
                </a:cubicBezTo>
                <a:lnTo>
                  <a:pt x="3134" y="22"/>
                </a:lnTo>
                <a:lnTo>
                  <a:pt x="2745" y="22"/>
                </a:lnTo>
                <a:cubicBezTo>
                  <a:pt x="2745" y="22"/>
                  <a:pt x="2828" y="38"/>
                  <a:pt x="2828" y="155"/>
                </a:cubicBezTo>
                <a:lnTo>
                  <a:pt x="2828" y="853"/>
                </a:lnTo>
                <a:cubicBezTo>
                  <a:pt x="2828" y="1245"/>
                  <a:pt x="3156" y="1223"/>
                  <a:pt x="3156" y="1223"/>
                </a:cubicBezTo>
                <a:lnTo>
                  <a:pt x="3918" y="1223"/>
                </a:lnTo>
                <a:close/>
                <a:moveTo>
                  <a:pt x="2221" y="1223"/>
                </a:moveTo>
                <a:lnTo>
                  <a:pt x="2537" y="1223"/>
                </a:lnTo>
                <a:lnTo>
                  <a:pt x="2537" y="389"/>
                </a:lnTo>
                <a:cubicBezTo>
                  <a:pt x="2537" y="0"/>
                  <a:pt x="2237" y="19"/>
                  <a:pt x="2205" y="19"/>
                </a:cubicBezTo>
                <a:lnTo>
                  <a:pt x="1362" y="19"/>
                </a:lnTo>
                <a:cubicBezTo>
                  <a:pt x="1362" y="19"/>
                  <a:pt x="1437" y="47"/>
                  <a:pt x="1437" y="152"/>
                </a:cubicBezTo>
                <a:lnTo>
                  <a:pt x="1437" y="1223"/>
                </a:lnTo>
                <a:lnTo>
                  <a:pt x="1750" y="1223"/>
                </a:lnTo>
                <a:lnTo>
                  <a:pt x="1750" y="215"/>
                </a:lnTo>
                <a:lnTo>
                  <a:pt x="2117" y="215"/>
                </a:lnTo>
                <a:cubicBezTo>
                  <a:pt x="2152" y="215"/>
                  <a:pt x="2221" y="243"/>
                  <a:pt x="2221" y="341"/>
                </a:cubicBezTo>
                <a:lnTo>
                  <a:pt x="2221" y="1223"/>
                </a:lnTo>
                <a:lnTo>
                  <a:pt x="2221" y="1223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1"/>
          <p:cNvSpPr txBox="1"/>
          <p:nvPr/>
        </p:nvSpPr>
        <p:spPr>
          <a:xfrm>
            <a:off x="257842" y="3208869"/>
            <a:ext cx="1167631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1F24"/>
              </a:buClr>
              <a:buSzPts val="4800"/>
              <a:buFont typeface="Malgun Gothic"/>
              <a:buNone/>
            </a:pPr>
            <a:r>
              <a:rPr b="1" i="0" lang="en-US" sz="4800" u="none" cap="none" strike="noStrike">
                <a:solidFill>
                  <a:srgbClr val="CA1F24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반도체 장비의 PID를 통한 정밀제어 기술</a:t>
            </a:r>
            <a:endParaRPr/>
          </a:p>
        </p:txBody>
      </p:sp>
      <p:sp>
        <p:nvSpPr>
          <p:cNvPr id="173" name="Google Shape;173;p1"/>
          <p:cNvSpPr txBox="1"/>
          <p:nvPr/>
        </p:nvSpPr>
        <p:spPr>
          <a:xfrm>
            <a:off x="3643996" y="4231435"/>
            <a:ext cx="105508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1F24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CA1F24"/>
                </a:solidFill>
                <a:latin typeface="Arial"/>
                <a:ea typeface="Arial"/>
                <a:cs typeface="Arial"/>
                <a:sym typeface="Arial"/>
              </a:rPr>
              <a:t>Seed team</a:t>
            </a:r>
            <a:endParaRPr b="0" i="0" sz="3600" u="none" cap="none" strike="noStrike">
              <a:solidFill>
                <a:srgbClr val="CA1F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8" name="Google Shape;318;p10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10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0" name="Google Shape;320;p10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1" name="Google Shape;321;p10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322" name="Google Shape;322;p1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6" name="Google Shape;326;p10"/>
          <p:cNvSpPr txBox="1"/>
          <p:nvPr/>
        </p:nvSpPr>
        <p:spPr>
          <a:xfrm>
            <a:off x="1352088" y="782970"/>
            <a:ext cx="7542530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개요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1-3 중간 발표까지의 진행상황</a:t>
            </a:r>
            <a:endParaRPr/>
          </a:p>
        </p:txBody>
      </p:sp>
      <p:pic>
        <p:nvPicPr>
          <p:cNvPr id="327" name="Google Shape;32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6816" y="2194715"/>
            <a:ext cx="5897669" cy="269748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0"/>
          <p:cNvSpPr txBox="1"/>
          <p:nvPr/>
        </p:nvSpPr>
        <p:spPr>
          <a:xfrm>
            <a:off x="3381621" y="4892203"/>
            <a:ext cx="648806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Block 선도 – cascade method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4" name="Google Shape;334;p11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11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6" name="Google Shape;336;p11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7" name="Google Shape;337;p11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338" name="Google Shape;338;p1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2" name="Google Shape;342;p11"/>
          <p:cNvSpPr txBox="1"/>
          <p:nvPr/>
        </p:nvSpPr>
        <p:spPr>
          <a:xfrm>
            <a:off x="1352088" y="782970"/>
            <a:ext cx="7542530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개요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1-3 중간 발표까지의 진행상황</a:t>
            </a:r>
            <a:endParaRPr/>
          </a:p>
        </p:txBody>
      </p:sp>
      <p:pic>
        <p:nvPicPr>
          <p:cNvPr id="343" name="Google Shape;3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6986" y="1856660"/>
            <a:ext cx="6017329" cy="3144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1"/>
          <p:cNvSpPr txBox="1"/>
          <p:nvPr/>
        </p:nvSpPr>
        <p:spPr>
          <a:xfrm>
            <a:off x="4468959" y="5507780"/>
            <a:ext cx="431338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Data Filtering - noise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0" name="Google Shape;350;p12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12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2" name="Google Shape;352;p12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3" name="Google Shape;353;p12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354" name="Google Shape;354;p1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8" name="Google Shape;358;p12"/>
          <p:cNvSpPr txBox="1"/>
          <p:nvPr/>
        </p:nvSpPr>
        <p:spPr>
          <a:xfrm>
            <a:off x="1352088" y="782970"/>
            <a:ext cx="7542530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개요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1-3 중간 발표까지의 진행상황</a:t>
            </a:r>
            <a:endParaRPr/>
          </a:p>
        </p:txBody>
      </p:sp>
      <p:pic>
        <p:nvPicPr>
          <p:cNvPr id="359" name="Google Shape;3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461" y="1966514"/>
            <a:ext cx="4499078" cy="3439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2"/>
          <p:cNvSpPr txBox="1"/>
          <p:nvPr/>
        </p:nvSpPr>
        <p:spPr>
          <a:xfrm>
            <a:off x="2645698" y="5636529"/>
            <a:ext cx="690060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시스템 모델 설계 – 선형회귀 모델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"/>
          <p:cNvSpPr txBox="1"/>
          <p:nvPr/>
        </p:nvSpPr>
        <p:spPr>
          <a:xfrm>
            <a:off x="1522923" y="1831081"/>
            <a:ext cx="725200" cy="7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 txBox="1"/>
          <p:nvPr/>
        </p:nvSpPr>
        <p:spPr>
          <a:xfrm>
            <a:off x="2696300" y="1057881"/>
            <a:ext cx="50504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본론</a:t>
            </a:r>
            <a:endParaRPr/>
          </a:p>
        </p:txBody>
      </p:sp>
      <p:sp>
        <p:nvSpPr>
          <p:cNvPr id="367" name="Google Shape;367;p13"/>
          <p:cNvSpPr/>
          <p:nvPr/>
        </p:nvSpPr>
        <p:spPr>
          <a:xfrm>
            <a:off x="2696300" y="2522103"/>
            <a:ext cx="5050400" cy="197849"/>
          </a:xfrm>
          <a:prstGeom prst="rect">
            <a:avLst/>
          </a:prstGeom>
          <a:solidFill>
            <a:srgbClr val="DA2127"/>
          </a:solidFill>
          <a:ln cap="flat" cmpd="sng" w="12700">
            <a:solidFill>
              <a:srgbClr val="FFCD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3481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13"/>
          <p:cNvSpPr txBox="1"/>
          <p:nvPr/>
        </p:nvSpPr>
        <p:spPr>
          <a:xfrm>
            <a:off x="3174012" y="3213435"/>
            <a:ext cx="6055713" cy="2080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 시스템 모델 설계(FOPDT)</a:t>
            </a:r>
            <a:endParaRPr b="0" i="0" sz="3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 PID gain 계산하기</a:t>
            </a:r>
            <a:endParaRPr sz="3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US" sz="3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-3 PID 코드 만들기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4" name="Google Shape;374;p14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p14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6" name="Google Shape;376;p14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7" name="Google Shape;377;p14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378" name="Google Shape;378;p1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2" name="Google Shape;382;p14"/>
          <p:cNvSpPr txBox="1"/>
          <p:nvPr/>
        </p:nvSpPr>
        <p:spPr>
          <a:xfrm>
            <a:off x="1352088" y="782970"/>
            <a:ext cx="4285232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본론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시스템 모델 설계 (FOPDT)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1556084" y="1428859"/>
            <a:ext cx="14931149" cy="67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4" name="Google Shape;3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085" y="1886059"/>
            <a:ext cx="3882190" cy="343992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4"/>
          <p:cNvSpPr txBox="1"/>
          <p:nvPr/>
        </p:nvSpPr>
        <p:spPr>
          <a:xfrm>
            <a:off x="1553609" y="5475898"/>
            <a:ext cx="388219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선형 회귀 시스템 모델</a:t>
            </a:r>
            <a:endParaRPr/>
          </a:p>
        </p:txBody>
      </p:sp>
      <p:sp>
        <p:nvSpPr>
          <p:cNvPr id="386" name="Google Shape;386;p14"/>
          <p:cNvSpPr txBox="1"/>
          <p:nvPr/>
        </p:nvSpPr>
        <p:spPr>
          <a:xfrm>
            <a:off x="6069910" y="2750992"/>
            <a:ext cx="5903495" cy="1849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AutoNum type="arabicPeriod"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지연시간 고려하지 못함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AutoNum type="arabicPeriod"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낮은 정확성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2" name="Google Shape;392;p15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" name="Google Shape;393;p15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4" name="Google Shape;394;p15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5" name="Google Shape;395;p15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396" name="Google Shape;396;p1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0" name="Google Shape;400;p15"/>
          <p:cNvSpPr txBox="1"/>
          <p:nvPr/>
        </p:nvSpPr>
        <p:spPr>
          <a:xfrm>
            <a:off x="1352088" y="782970"/>
            <a:ext cx="4285232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본론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시스템 모델 설계 (FOPDT)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1556084" y="1428859"/>
            <a:ext cx="14931149" cy="67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2" name="Google Shape;4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5651" y="2414518"/>
            <a:ext cx="5420180" cy="355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5"/>
          <p:cNvPicPr preferRelativeResize="0"/>
          <p:nvPr/>
        </p:nvPicPr>
        <p:blipFill rotWithShape="1">
          <a:blip r:embed="rId4">
            <a:alphaModFix/>
          </a:blip>
          <a:srcRect b="65599" l="25432" r="52495" t="24404"/>
          <a:stretch/>
        </p:blipFill>
        <p:spPr>
          <a:xfrm>
            <a:off x="1531804" y="2414518"/>
            <a:ext cx="4564196" cy="116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5"/>
          <p:cNvPicPr preferRelativeResize="0"/>
          <p:nvPr/>
        </p:nvPicPr>
        <p:blipFill rotWithShape="1">
          <a:blip r:embed="rId4">
            <a:alphaModFix/>
          </a:blip>
          <a:srcRect b="48267" l="26175" r="53125" t="37535"/>
          <a:stretch/>
        </p:blipFill>
        <p:spPr>
          <a:xfrm>
            <a:off x="1656460" y="3618457"/>
            <a:ext cx="3302861" cy="127415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5"/>
          <p:cNvSpPr txBox="1"/>
          <p:nvPr/>
        </p:nvSpPr>
        <p:spPr>
          <a:xfrm>
            <a:off x="1556084" y="1862096"/>
            <a:ext cx="639642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FOPDT(First-Order Plus Dead Time) 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15"/>
          <p:cNvSpPr txBox="1"/>
          <p:nvPr/>
        </p:nvSpPr>
        <p:spPr>
          <a:xfrm>
            <a:off x="1769806" y="4892615"/>
            <a:ext cx="485584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Dead time(지연시간):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input에 대한 output의 변화가 생기기까지의 시간을 의미합니다.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2" name="Google Shape;412;p16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" name="Google Shape;413;p16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4" name="Google Shape;414;p16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5" name="Google Shape;415;p16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416" name="Google Shape;416;p1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0" name="Google Shape;420;p16"/>
          <p:cNvSpPr txBox="1"/>
          <p:nvPr/>
        </p:nvSpPr>
        <p:spPr>
          <a:xfrm>
            <a:off x="1352088" y="782970"/>
            <a:ext cx="4285232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본론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2-1 시스템 모델 설계 (FOPDT)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6"/>
          <p:cNvSpPr/>
          <p:nvPr/>
        </p:nvSpPr>
        <p:spPr>
          <a:xfrm>
            <a:off x="1556084" y="1428859"/>
            <a:ext cx="14931149" cy="67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16"/>
          <p:cNvSpPr txBox="1"/>
          <p:nvPr/>
        </p:nvSpPr>
        <p:spPr>
          <a:xfrm>
            <a:off x="1556084" y="1766981"/>
            <a:ext cx="639642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FOPDT(First-Order Plus Dead Time) 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3" name="Google Shape;4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0767" y="2333130"/>
            <a:ext cx="5282723" cy="392047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6"/>
          <p:cNvSpPr txBox="1"/>
          <p:nvPr/>
        </p:nvSpPr>
        <p:spPr>
          <a:xfrm>
            <a:off x="8350903" y="3691069"/>
            <a:ext cx="2310747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Kp = 542.1315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Tau = 10492.9038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Theta = 500.0251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0" name="Google Shape;430;p17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p17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2" name="Google Shape;432;p17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3" name="Google Shape;433;p17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434" name="Google Shape;434;p1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8" name="Google Shape;438;p17"/>
          <p:cNvSpPr txBox="1"/>
          <p:nvPr/>
        </p:nvSpPr>
        <p:spPr>
          <a:xfrm>
            <a:off x="1352088" y="782970"/>
            <a:ext cx="4285232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본론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2-2 PID Gain 계산하기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7"/>
          <p:cNvSpPr/>
          <p:nvPr/>
        </p:nvSpPr>
        <p:spPr>
          <a:xfrm>
            <a:off x="1556084" y="1428859"/>
            <a:ext cx="14931149" cy="67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0" name="Google Shape;440;p17"/>
          <p:cNvPicPr preferRelativeResize="0"/>
          <p:nvPr/>
        </p:nvPicPr>
        <p:blipFill rotWithShape="1">
          <a:blip r:embed="rId3">
            <a:alphaModFix/>
          </a:blip>
          <a:srcRect b="0" l="0" r="0" t="9091"/>
          <a:stretch/>
        </p:blipFill>
        <p:spPr>
          <a:xfrm>
            <a:off x="1223375" y="1743512"/>
            <a:ext cx="9511835" cy="42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18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Google Shape;447;p18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8" name="Google Shape;448;p18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9" name="Google Shape;449;p18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450" name="Google Shape;450;p1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4" name="Google Shape;454;p18"/>
          <p:cNvSpPr txBox="1"/>
          <p:nvPr/>
        </p:nvSpPr>
        <p:spPr>
          <a:xfrm>
            <a:off x="1352088" y="782970"/>
            <a:ext cx="4285232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본론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2-2 PID Gain 계산하기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8"/>
          <p:cNvSpPr/>
          <p:nvPr/>
        </p:nvSpPr>
        <p:spPr>
          <a:xfrm>
            <a:off x="1556084" y="1428859"/>
            <a:ext cx="14931149" cy="67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6" name="Google Shape;4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674" y="1881062"/>
            <a:ext cx="8630652" cy="41939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7" name="Google Shape;457;p18"/>
          <p:cNvGraphicFramePr/>
          <p:nvPr/>
        </p:nvGraphicFramePr>
        <p:xfrm>
          <a:off x="2032000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{E537465D-3A66-4956-9CD5-53CC0A6DA939}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Kp(비례)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Ki(적분)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Kd(미분)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Z-N method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25.1817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1000.0502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250.0126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C-C method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0.05207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1206.4491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180.26543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9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3" name="Google Shape;463;p19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19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5" name="Google Shape;465;p19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6" name="Google Shape;466;p19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467" name="Google Shape;467;p1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1" name="Google Shape;471;p19"/>
          <p:cNvSpPr txBox="1"/>
          <p:nvPr/>
        </p:nvSpPr>
        <p:spPr>
          <a:xfrm>
            <a:off x="1352088" y="782970"/>
            <a:ext cx="4285232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본론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2-3 PID Coding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9"/>
          <p:cNvSpPr/>
          <p:nvPr/>
        </p:nvSpPr>
        <p:spPr>
          <a:xfrm>
            <a:off x="1556084" y="1428859"/>
            <a:ext cx="14931149" cy="67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3" name="Google Shape;473;p19"/>
          <p:cNvPicPr preferRelativeResize="0"/>
          <p:nvPr/>
        </p:nvPicPr>
        <p:blipFill rotWithShape="1">
          <a:blip r:embed="rId3">
            <a:alphaModFix/>
          </a:blip>
          <a:srcRect b="13428" l="15809" r="40882" t="25315"/>
          <a:stretch/>
        </p:blipFill>
        <p:spPr>
          <a:xfrm>
            <a:off x="3141829" y="1823945"/>
            <a:ext cx="5280298" cy="420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B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"/>
          <p:cNvGrpSpPr/>
          <p:nvPr/>
        </p:nvGrpSpPr>
        <p:grpSpPr>
          <a:xfrm>
            <a:off x="5939008" y="676076"/>
            <a:ext cx="5454650" cy="495300"/>
            <a:chOff x="5899150" y="1894319"/>
            <a:chExt cx="5454650" cy="495300"/>
          </a:xfrm>
        </p:grpSpPr>
        <p:sp>
          <p:nvSpPr>
            <p:cNvPr id="179" name="Google Shape;179;p2"/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2"/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/>
            </a:p>
          </p:txBody>
        </p:sp>
        <p:sp>
          <p:nvSpPr>
            <p:cNvPr id="181" name="Google Shape;181;p2"/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</a:t>
              </a:r>
              <a:endParaRPr b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2" name="Google Shape;182;p2"/>
          <p:cNvGrpSpPr/>
          <p:nvPr/>
        </p:nvGrpSpPr>
        <p:grpSpPr>
          <a:xfrm>
            <a:off x="5939008" y="2421861"/>
            <a:ext cx="5454650" cy="495300"/>
            <a:chOff x="5899150" y="1894319"/>
            <a:chExt cx="5454650" cy="495300"/>
          </a:xfrm>
        </p:grpSpPr>
        <p:sp>
          <p:nvSpPr>
            <p:cNvPr id="183" name="Google Shape;183;p2"/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2"/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본론</a:t>
              </a:r>
              <a:endParaRPr/>
            </a:p>
          </p:txBody>
        </p:sp>
        <p:sp>
          <p:nvSpPr>
            <p:cNvPr id="185" name="Google Shape;185;p2"/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02</a:t>
              </a:r>
              <a:endParaRPr b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6" name="Google Shape;186;p2"/>
          <p:cNvSpPr/>
          <p:nvPr/>
        </p:nvSpPr>
        <p:spPr>
          <a:xfrm>
            <a:off x="3251200" y="0"/>
            <a:ext cx="2647952" cy="6858000"/>
          </a:xfrm>
          <a:prstGeom prst="parallelogram">
            <a:avLst>
              <a:gd fmla="val 66390" name="adj"/>
            </a:avLst>
          </a:prstGeom>
          <a:gradFill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-17462" y="0"/>
            <a:ext cx="5573712" cy="6858000"/>
          </a:xfrm>
          <a:custGeom>
            <a:rect b="b" l="l" r="r" t="t"/>
            <a:pathLst>
              <a:path extrusionOk="0" h="6858000" w="5337175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217805" y="3013502"/>
            <a:ext cx="42799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143" y="173734"/>
            <a:ext cx="725403" cy="22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8797" y="141810"/>
            <a:ext cx="1295403" cy="289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u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0" sz="1200" u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2" name="Google Shape;192;p2"/>
          <p:cNvGrpSpPr/>
          <p:nvPr/>
        </p:nvGrpSpPr>
        <p:grpSpPr>
          <a:xfrm>
            <a:off x="5939008" y="4207938"/>
            <a:ext cx="5454650" cy="495300"/>
            <a:chOff x="5899150" y="1894319"/>
            <a:chExt cx="5454650" cy="495300"/>
          </a:xfrm>
        </p:grpSpPr>
        <p:sp>
          <p:nvSpPr>
            <p:cNvPr id="193" name="Google Shape;193;p2"/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2"/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결론</a:t>
              </a:r>
              <a:endParaRPr/>
            </a:p>
          </p:txBody>
        </p:sp>
        <p:sp>
          <p:nvSpPr>
            <p:cNvPr id="195" name="Google Shape;195;p2"/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03</a:t>
              </a:r>
              <a:endParaRPr b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p2"/>
          <p:cNvSpPr txBox="1"/>
          <p:nvPr/>
        </p:nvSpPr>
        <p:spPr>
          <a:xfrm>
            <a:off x="6395224" y="1307272"/>
            <a:ext cx="42664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 과제 목적</a:t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 과제 설계과정</a:t>
            </a:r>
            <a:endParaRPr sz="2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1-3 중간 발표까지의 진행상황</a:t>
            </a:r>
            <a:endParaRPr/>
          </a:p>
        </p:txBody>
      </p:sp>
      <p:sp>
        <p:nvSpPr>
          <p:cNvPr id="197" name="Google Shape;197;p2"/>
          <p:cNvSpPr txBox="1"/>
          <p:nvPr/>
        </p:nvSpPr>
        <p:spPr>
          <a:xfrm>
            <a:off x="6403246" y="3010515"/>
            <a:ext cx="449051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 시스템 설계(FOPDT)</a:t>
            </a:r>
            <a:endParaRPr b="0" i="0" sz="2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 PID Gain 계산</a:t>
            </a:r>
            <a:endParaRPr sz="2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2-</a:t>
            </a:r>
            <a:r>
              <a:rPr b="0" i="0" lang="en-US" sz="2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 PID 코드 설계</a:t>
            </a:r>
            <a:endParaRPr/>
          </a:p>
        </p:txBody>
      </p:sp>
      <p:sp>
        <p:nvSpPr>
          <p:cNvPr id="198" name="Google Shape;198;p2"/>
          <p:cNvSpPr txBox="1"/>
          <p:nvPr/>
        </p:nvSpPr>
        <p:spPr>
          <a:xfrm>
            <a:off x="6403246" y="4788913"/>
            <a:ext cx="449051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 결과 해석</a:t>
            </a:r>
            <a:endParaRPr b="0" i="0" sz="2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 보완점과 개선점</a:t>
            </a:r>
            <a:endParaRPr sz="2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9" name="Google Shape;199;p2"/>
          <p:cNvGrpSpPr/>
          <p:nvPr/>
        </p:nvGrpSpPr>
        <p:grpSpPr>
          <a:xfrm>
            <a:off x="5939008" y="5548858"/>
            <a:ext cx="5454650" cy="495300"/>
            <a:chOff x="5899150" y="1894319"/>
            <a:chExt cx="5454650" cy="495300"/>
          </a:xfrm>
        </p:grpSpPr>
        <p:sp>
          <p:nvSpPr>
            <p:cNvPr id="200" name="Google Shape;200;p2"/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2"/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간이 모형 실험 및 느낀점</a:t>
              </a:r>
              <a:endParaRPr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2"/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04</a:t>
              </a:r>
              <a:endParaRPr b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3" name="Google Shape;203;p2"/>
          <p:cNvSpPr txBox="1"/>
          <p:nvPr/>
        </p:nvSpPr>
        <p:spPr>
          <a:xfrm>
            <a:off x="6390330" y="6145014"/>
            <a:ext cx="449051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4-1, 4-2 실험의 목적 및 설계 과정</a:t>
            </a:r>
            <a:endParaRPr sz="2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4-3 문제점 및 향후 계획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0"/>
          <p:cNvSpPr txBox="1"/>
          <p:nvPr/>
        </p:nvSpPr>
        <p:spPr>
          <a:xfrm>
            <a:off x="1522923" y="1831081"/>
            <a:ext cx="725200" cy="7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0"/>
          <p:cNvSpPr txBox="1"/>
          <p:nvPr/>
        </p:nvSpPr>
        <p:spPr>
          <a:xfrm>
            <a:off x="2696300" y="1057881"/>
            <a:ext cx="50504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/>
          </a:p>
        </p:txBody>
      </p:sp>
      <p:sp>
        <p:nvSpPr>
          <p:cNvPr id="480" name="Google Shape;480;p20"/>
          <p:cNvSpPr/>
          <p:nvPr/>
        </p:nvSpPr>
        <p:spPr>
          <a:xfrm>
            <a:off x="2696300" y="2522103"/>
            <a:ext cx="5050400" cy="197849"/>
          </a:xfrm>
          <a:prstGeom prst="rect">
            <a:avLst/>
          </a:prstGeom>
          <a:solidFill>
            <a:srgbClr val="DA2127"/>
          </a:solidFill>
          <a:ln cap="flat" cmpd="sng" w="12700">
            <a:solidFill>
              <a:srgbClr val="FFCD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3481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20"/>
          <p:cNvSpPr txBox="1"/>
          <p:nvPr/>
        </p:nvSpPr>
        <p:spPr>
          <a:xfrm>
            <a:off x="3174012" y="3213435"/>
            <a:ext cx="6055713" cy="1388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 결과 분석</a:t>
            </a:r>
            <a:endParaRPr b="0" i="0" sz="3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 보완점과 개선점</a:t>
            </a:r>
            <a:endParaRPr sz="3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1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7" name="Google Shape;487;p21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21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9" name="Google Shape;489;p21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90" name="Google Shape;490;p21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491" name="Google Shape;491;p2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5" name="Google Shape;495;p21"/>
          <p:cNvSpPr txBox="1"/>
          <p:nvPr/>
        </p:nvSpPr>
        <p:spPr>
          <a:xfrm>
            <a:off x="1352088" y="782970"/>
            <a:ext cx="4285232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결론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3-1 결과 분석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1556084" y="1428859"/>
            <a:ext cx="14931149" cy="67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7" name="Google Shape;497;p21"/>
          <p:cNvPicPr preferRelativeResize="0"/>
          <p:nvPr/>
        </p:nvPicPr>
        <p:blipFill rotWithShape="1">
          <a:blip r:embed="rId3">
            <a:alphaModFix/>
          </a:blip>
          <a:srcRect b="5488" l="10814" r="6704" t="11415"/>
          <a:stretch/>
        </p:blipFill>
        <p:spPr>
          <a:xfrm>
            <a:off x="737604" y="2091778"/>
            <a:ext cx="5514199" cy="312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1"/>
          <p:cNvPicPr preferRelativeResize="0"/>
          <p:nvPr/>
        </p:nvPicPr>
        <p:blipFill rotWithShape="1">
          <a:blip r:embed="rId4">
            <a:alphaModFix/>
          </a:blip>
          <a:srcRect b="3572" l="12065" r="6704" t="11416"/>
          <a:stretch/>
        </p:blipFill>
        <p:spPr>
          <a:xfrm>
            <a:off x="6625650" y="2091777"/>
            <a:ext cx="5308187" cy="31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1"/>
          <p:cNvSpPr txBox="1"/>
          <p:nvPr/>
        </p:nvSpPr>
        <p:spPr>
          <a:xfrm>
            <a:off x="1084781" y="5518979"/>
            <a:ext cx="50012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Ziegler - Nichols method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p21"/>
          <p:cNvSpPr txBox="1"/>
          <p:nvPr/>
        </p:nvSpPr>
        <p:spPr>
          <a:xfrm>
            <a:off x="6779116" y="5518979"/>
            <a:ext cx="50012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cohen - coon method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2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6" name="Google Shape;506;p22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7" name="Google Shape;507;p22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8" name="Google Shape;508;p22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9" name="Google Shape;509;p22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510" name="Google Shape;510;p2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4" name="Google Shape;514;p22"/>
          <p:cNvSpPr txBox="1"/>
          <p:nvPr/>
        </p:nvSpPr>
        <p:spPr>
          <a:xfrm>
            <a:off x="1352088" y="782970"/>
            <a:ext cx="4285232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결론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3-2 보완점과 개선점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2"/>
          <p:cNvSpPr/>
          <p:nvPr/>
        </p:nvSpPr>
        <p:spPr>
          <a:xfrm>
            <a:off x="1556084" y="1428859"/>
            <a:ext cx="14931149" cy="67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22"/>
          <p:cNvSpPr txBox="1"/>
          <p:nvPr/>
        </p:nvSpPr>
        <p:spPr>
          <a:xfrm>
            <a:off x="1375800" y="1851822"/>
            <a:ext cx="9753600" cy="3726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보완점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설정의 오류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코딩 과정에서의 오류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제어 가능 변수의 한계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개선점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모델 설계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온도의 영향을 추가로 고려 </a:t>
            </a:r>
            <a:endParaRPr/>
          </a:p>
        </p:txBody>
      </p:sp>
      <p:pic>
        <p:nvPicPr>
          <p:cNvPr descr="텍스트, 스크린샷, 실내, 모니터이(가) 표시된 사진&#10;&#10;자동 생성된 설명" id="517" name="Google Shape;517;p22"/>
          <p:cNvPicPr preferRelativeResize="0"/>
          <p:nvPr/>
        </p:nvPicPr>
        <p:blipFill rotWithShape="1">
          <a:blip r:embed="rId3">
            <a:alphaModFix/>
          </a:blip>
          <a:srcRect b="4055" l="12958" r="5824" t="12540"/>
          <a:stretch/>
        </p:blipFill>
        <p:spPr>
          <a:xfrm>
            <a:off x="1331733" y="569059"/>
            <a:ext cx="9902051" cy="5719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3"/>
          <p:cNvSpPr txBox="1"/>
          <p:nvPr/>
        </p:nvSpPr>
        <p:spPr>
          <a:xfrm>
            <a:off x="1504521" y="1831081"/>
            <a:ext cx="725200" cy="7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3"/>
          <p:cNvSpPr txBox="1"/>
          <p:nvPr>
            <p:ph type="ctrTitle"/>
          </p:nvPr>
        </p:nvSpPr>
        <p:spPr>
          <a:xfrm>
            <a:off x="2696300" y="1057881"/>
            <a:ext cx="50504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간이 모형 실험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3"/>
          <p:cNvSpPr/>
          <p:nvPr/>
        </p:nvSpPr>
        <p:spPr>
          <a:xfrm>
            <a:off x="2696300" y="2522103"/>
            <a:ext cx="5050400" cy="197849"/>
          </a:xfrm>
          <a:prstGeom prst="rect">
            <a:avLst/>
          </a:prstGeom>
          <a:solidFill>
            <a:srgbClr val="DA2127"/>
          </a:solidFill>
          <a:ln cap="flat" cmpd="sng" w="12700">
            <a:solidFill>
              <a:srgbClr val="FFCD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3481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23"/>
          <p:cNvSpPr txBox="1"/>
          <p:nvPr/>
        </p:nvSpPr>
        <p:spPr>
          <a:xfrm>
            <a:off x="3174012" y="3213435"/>
            <a:ext cx="6055713" cy="2080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 실험의  목적</a:t>
            </a:r>
            <a:endParaRPr b="0" i="0" sz="3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4-2 실험 설계 과정</a:t>
            </a:r>
            <a:endParaRPr sz="3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4-3</a:t>
            </a:r>
            <a:r>
              <a:rPr b="0" i="0" lang="en-US" sz="3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3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및 향후 계획</a:t>
            </a:r>
            <a:endParaRPr b="0" i="0" sz="3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4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24"/>
          <p:cNvSpPr txBox="1"/>
          <p:nvPr/>
        </p:nvSpPr>
        <p:spPr>
          <a:xfrm>
            <a:off x="1352088" y="782970"/>
            <a:ext cx="3878400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간이 모형 실험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4-1 실험의 목적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24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3" name="Google Shape;533;p24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4" name="Google Shape;534;p24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35" name="Google Shape;535;p24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536" name="Google Shape;536;p2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40" name="Google Shape;540;p24"/>
          <p:cNvSpPr txBox="1"/>
          <p:nvPr/>
        </p:nvSpPr>
        <p:spPr>
          <a:xfrm>
            <a:off x="3637345" y="5002926"/>
            <a:ext cx="492082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공정을 충분히 경험하는 것은 제한사항.</a:t>
            </a:r>
            <a:endParaRPr/>
          </a:p>
        </p:txBody>
      </p:sp>
      <p:sp>
        <p:nvSpPr>
          <p:cNvPr id="541" name="Google Shape;541;p24"/>
          <p:cNvSpPr/>
          <p:nvPr/>
        </p:nvSpPr>
        <p:spPr>
          <a:xfrm>
            <a:off x="5311185" y="2613683"/>
            <a:ext cx="1573147" cy="13069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9934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24"/>
          <p:cNvSpPr txBox="1"/>
          <p:nvPr/>
        </p:nvSpPr>
        <p:spPr>
          <a:xfrm>
            <a:off x="1581150" y="5095019"/>
            <a:ext cx="2200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공정</a:t>
            </a:r>
            <a:endParaRPr/>
          </a:p>
        </p:txBody>
      </p:sp>
      <p:sp>
        <p:nvSpPr>
          <p:cNvPr id="543" name="Google Shape;543;p24"/>
          <p:cNvSpPr txBox="1"/>
          <p:nvPr/>
        </p:nvSpPr>
        <p:spPr>
          <a:xfrm>
            <a:off x="8508274" y="5095019"/>
            <a:ext cx="2200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간이 모델</a:t>
            </a:r>
            <a:endParaRPr/>
          </a:p>
        </p:txBody>
      </p:sp>
      <p:pic>
        <p:nvPicPr>
          <p:cNvPr descr="컵, 꿀이(가) 표시된 사진&#10;&#10;자동 생성된 설명" id="544" name="Google Shape;5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349" y="2403088"/>
            <a:ext cx="2743200" cy="2051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내, 장치이(가) 표시된 사진&#10;&#10;자동 생성된 설명" id="545" name="Google Shape;54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7349" y="1915332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5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1" name="Google Shape;551;p25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25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3" name="Google Shape;553;p25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4" name="Google Shape;554;p25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555" name="Google Shape;555;p2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9" name="Google Shape;559;p25"/>
          <p:cNvSpPr txBox="1"/>
          <p:nvPr/>
        </p:nvSpPr>
        <p:spPr>
          <a:xfrm>
            <a:off x="1352088" y="782970"/>
            <a:ext cx="4285232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4.간이 모형 실험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4-2 실험 설계 과정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5"/>
          <p:cNvSpPr/>
          <p:nvPr/>
        </p:nvSpPr>
        <p:spPr>
          <a:xfrm>
            <a:off x="1556084" y="1428859"/>
            <a:ext cx="14931149" cy="67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컵, 꿀이(가) 표시된 사진&#10;&#10;자동 생성된 설명" id="561" name="Google Shape;5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299" y="3317488"/>
            <a:ext cx="1866900" cy="139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내, 장치이(가) 표시된 사진&#10;&#10;자동 생성된 설명" id="562" name="Google Shape;56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3449" y="2080432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램프이(가) 표시된 사진&#10;&#10;자동 생성된 설명" id="563" name="Google Shape;56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7000" y="3479800"/>
            <a:ext cx="1136650" cy="113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초이(가) 표시된 사진&#10;&#10;자동 생성된 설명" id="564" name="Google Shape;56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9550" y="2082800"/>
            <a:ext cx="1016000" cy="101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25"/>
          <p:cNvCxnSpPr/>
          <p:nvPr/>
        </p:nvCxnSpPr>
        <p:spPr>
          <a:xfrm>
            <a:off x="4060825" y="2206625"/>
            <a:ext cx="4692600" cy="1682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6" name="Google Shape;56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0" y="175260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전자기기, 회로이(가) 표시된 사진&#10;&#10;자동 생성된 설명" id="567" name="Google Shape;567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34400" y="3194933"/>
            <a:ext cx="2743200" cy="19667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5"/>
          <p:cNvSpPr txBox="1"/>
          <p:nvPr/>
        </p:nvSpPr>
        <p:spPr>
          <a:xfrm>
            <a:off x="1022684" y="5164095"/>
            <a:ext cx="949608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실리콘과 용광로 -&gt; Hot plate와 파라핀 사용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공정에서 사용되는 제어 장비 -&gt; 소형 서보 모터 및 아두이노, 마끈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직경은 카메라 센서로 인식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철추에 생성되는 파라핀 결정으로 실제 공정과 유사한 제어 및 결과를 이어나갈 계획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6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4" name="Google Shape;574;p26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p26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6" name="Google Shape;576;p26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7" name="Google Shape;577;p26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578" name="Google Shape;578;p2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82" name="Google Shape;582;p26"/>
          <p:cNvSpPr txBox="1"/>
          <p:nvPr/>
        </p:nvSpPr>
        <p:spPr>
          <a:xfrm>
            <a:off x="1352088" y="782970"/>
            <a:ext cx="4285232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4.간이 모형 실험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4-3 문제점 및 향후 계획</a:t>
            </a:r>
            <a:endParaRPr/>
          </a:p>
        </p:txBody>
      </p:sp>
      <p:sp>
        <p:nvSpPr>
          <p:cNvPr id="583" name="Google Shape;583;p26"/>
          <p:cNvSpPr/>
          <p:nvPr/>
        </p:nvSpPr>
        <p:spPr>
          <a:xfrm>
            <a:off x="1556084" y="1428859"/>
            <a:ext cx="14931149" cy="67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26"/>
          <p:cNvSpPr txBox="1"/>
          <p:nvPr/>
        </p:nvSpPr>
        <p:spPr>
          <a:xfrm>
            <a:off x="1556084" y="1862096"/>
            <a:ext cx="949608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철추를 사용했음에도 가열된 파라핀에 기울어진 채로 들어가는 모습이 보여 정확한  gain값을 얻기가 어려움.</a:t>
            </a:r>
            <a:endParaRPr/>
          </a:p>
        </p:txBody>
      </p:sp>
      <p:sp>
        <p:nvSpPr>
          <p:cNvPr id="585" name="Google Shape;585;p26"/>
          <p:cNvSpPr/>
          <p:nvPr/>
        </p:nvSpPr>
        <p:spPr>
          <a:xfrm>
            <a:off x="1561672" y="2884150"/>
            <a:ext cx="785317" cy="7128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9934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26"/>
          <p:cNvSpPr txBox="1"/>
          <p:nvPr/>
        </p:nvSpPr>
        <p:spPr>
          <a:xfrm>
            <a:off x="2400634" y="3049545"/>
            <a:ext cx="94960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철추와 모터를 연결한 노끈대신 철근을 사용해서 재실험 예정.</a:t>
            </a:r>
            <a:endParaRPr/>
          </a:p>
        </p:txBody>
      </p:sp>
      <p:sp>
        <p:nvSpPr>
          <p:cNvPr id="587" name="Google Shape;587;p26"/>
          <p:cNvSpPr txBox="1"/>
          <p:nvPr/>
        </p:nvSpPr>
        <p:spPr>
          <a:xfrm>
            <a:off x="1556084" y="3862345"/>
            <a:ext cx="949608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서보 모터(mg995)가 아두이노-matlab-simulink로 호환이 안되었음.</a:t>
            </a:r>
            <a:endParaRPr/>
          </a:p>
        </p:txBody>
      </p:sp>
      <p:sp>
        <p:nvSpPr>
          <p:cNvPr id="588" name="Google Shape;588;p26"/>
          <p:cNvSpPr/>
          <p:nvPr/>
        </p:nvSpPr>
        <p:spPr>
          <a:xfrm>
            <a:off x="1561672" y="4916150"/>
            <a:ext cx="785317" cy="7128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9934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26"/>
          <p:cNvSpPr txBox="1"/>
          <p:nvPr/>
        </p:nvSpPr>
        <p:spPr>
          <a:xfrm>
            <a:off x="2400634" y="5087895"/>
            <a:ext cx="94960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액츄에이터를 구비하여, 호환이 가능하다고 안내된 스텝모터(28BYJ48)로  제어할 예정. 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7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5" name="Google Shape;595;p27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p27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7" name="Google Shape;597;p27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98" name="Google Shape;598;p27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599" name="Google Shape;599;p2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3" name="Google Shape;603;p27"/>
          <p:cNvSpPr txBox="1"/>
          <p:nvPr/>
        </p:nvSpPr>
        <p:spPr>
          <a:xfrm>
            <a:off x="1352088" y="782970"/>
            <a:ext cx="4285232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+느낀점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7"/>
          <p:cNvSpPr/>
          <p:nvPr/>
        </p:nvSpPr>
        <p:spPr>
          <a:xfrm>
            <a:off x="1556084" y="1428859"/>
            <a:ext cx="14931149" cy="6762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27"/>
          <p:cNvSpPr txBox="1"/>
          <p:nvPr/>
        </p:nvSpPr>
        <p:spPr>
          <a:xfrm>
            <a:off x="3595373" y="3277706"/>
            <a:ext cx="500125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8"/>
          <p:cNvSpPr/>
          <p:nvPr/>
        </p:nvSpPr>
        <p:spPr>
          <a:xfrm flipH="1">
            <a:off x="6275386" y="0"/>
            <a:ext cx="2647952" cy="6858000"/>
          </a:xfrm>
          <a:prstGeom prst="parallelogram">
            <a:avLst>
              <a:gd fmla="val 66390" name="adj"/>
            </a:avLst>
          </a:prstGeom>
          <a:gradFill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0"/>
          </a:grad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28"/>
          <p:cNvSpPr/>
          <p:nvPr/>
        </p:nvSpPr>
        <p:spPr>
          <a:xfrm flipH="1">
            <a:off x="6618288" y="0"/>
            <a:ext cx="5573712" cy="6858000"/>
          </a:xfrm>
          <a:custGeom>
            <a:rect b="b" l="l" r="r" t="t"/>
            <a:pathLst>
              <a:path extrusionOk="0" h="6858000" w="5337175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0"/>
          </a:grad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2" name="Google Shape;61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037" y="203199"/>
            <a:ext cx="2209264" cy="30066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8"/>
          <p:cNvSpPr/>
          <p:nvPr/>
        </p:nvSpPr>
        <p:spPr>
          <a:xfrm>
            <a:off x="8658539" y="1929384"/>
            <a:ext cx="2825094" cy="2777957"/>
          </a:xfrm>
          <a:custGeom>
            <a:rect b="b" l="l" r="r" t="t"/>
            <a:pathLst>
              <a:path extrusionOk="0" h="1587" w="1614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"/>
          <p:cNvSpPr txBox="1"/>
          <p:nvPr/>
        </p:nvSpPr>
        <p:spPr>
          <a:xfrm>
            <a:off x="1504521" y="1831081"/>
            <a:ext cx="725200" cy="7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"/>
          <p:cNvSpPr txBox="1"/>
          <p:nvPr>
            <p:ph type="ctrTitle"/>
          </p:nvPr>
        </p:nvSpPr>
        <p:spPr>
          <a:xfrm>
            <a:off x="2696300" y="1057881"/>
            <a:ext cx="50504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개요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2696300" y="2522103"/>
            <a:ext cx="5050400" cy="197849"/>
          </a:xfrm>
          <a:prstGeom prst="rect">
            <a:avLst/>
          </a:prstGeom>
          <a:solidFill>
            <a:srgbClr val="DA2127"/>
          </a:solidFill>
          <a:ln cap="flat" cmpd="sng" w="12700">
            <a:solidFill>
              <a:srgbClr val="FFCD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3481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3"/>
          <p:cNvSpPr txBox="1"/>
          <p:nvPr/>
        </p:nvSpPr>
        <p:spPr>
          <a:xfrm>
            <a:off x="3174012" y="3213435"/>
            <a:ext cx="6055713" cy="2080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 과제 목적</a:t>
            </a:r>
            <a:endParaRPr b="0" i="0" sz="3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1-2 과제 설계과정</a:t>
            </a:r>
            <a:endParaRPr sz="3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1-3 중간 발표까지의 진행상황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7" name="Google Shape;217;p4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4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9" name="Google Shape;219;p4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0" name="Google Shape;220;p4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221" name="Google Shape;221;p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웨이퍼란 무엇인가? (잉곳 생성)" id="225" name="Google Shape;2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8073" y="2155289"/>
            <a:ext cx="2885481" cy="3187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반도체 8대 공정 - 1. 웨이퍼(Wafer) 공정 : 네이버 블로그" id="226" name="Google Shape;2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7825" y="2155289"/>
            <a:ext cx="5360822" cy="318701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"/>
          <p:cNvSpPr txBox="1"/>
          <p:nvPr/>
        </p:nvSpPr>
        <p:spPr>
          <a:xfrm>
            <a:off x="1352088" y="782970"/>
            <a:ext cx="3878400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개요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1-1 과제 목적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1352088" y="782970"/>
            <a:ext cx="3878400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개요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1-1 과제 목적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5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5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6" name="Google Shape;236;p5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7" name="Google Shape;237;p5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238" name="Google Shape;238;p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주)에스테크 2022년 기업정보 | 사원수 49명, 근무환경, 복리후생 등 기업정보 제공 - 사람인" id="242" name="Google Shape;2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786" y="1114509"/>
            <a:ext cx="41624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시퀀스 릴레이 제어와 PLC 제어 장단점" id="243" name="Google Shape;2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475" y="2320692"/>
            <a:ext cx="3926068" cy="274386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"/>
          <p:cNvSpPr txBox="1"/>
          <p:nvPr/>
        </p:nvSpPr>
        <p:spPr>
          <a:xfrm>
            <a:off x="3878645" y="5280496"/>
            <a:ext cx="49208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계산 분해능 개선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 장비와의 연결성 향상</a:t>
            </a:r>
            <a:endParaRPr/>
          </a:p>
        </p:txBody>
      </p:sp>
      <p:sp>
        <p:nvSpPr>
          <p:cNvPr id="245" name="Google Shape;245;p5"/>
          <p:cNvSpPr/>
          <p:nvPr/>
        </p:nvSpPr>
        <p:spPr>
          <a:xfrm>
            <a:off x="5552485" y="3039133"/>
            <a:ext cx="1573147" cy="13069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9934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모벤시스, 산업용 PC 'MCX-CM210' 출시 - CCTV뉴스 - 전유진 기자" id="246" name="Google Shape;246;p5"/>
          <p:cNvPicPr preferRelativeResize="0"/>
          <p:nvPr/>
        </p:nvPicPr>
        <p:blipFill rotWithShape="1">
          <a:blip r:embed="rId5">
            <a:alphaModFix/>
          </a:blip>
          <a:srcRect b="7375" l="4685" r="3128" t="7277"/>
          <a:stretch/>
        </p:blipFill>
        <p:spPr>
          <a:xfrm>
            <a:off x="7934574" y="2138270"/>
            <a:ext cx="3619252" cy="295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"/>
          <p:cNvSpPr txBox="1"/>
          <p:nvPr/>
        </p:nvSpPr>
        <p:spPr>
          <a:xfrm>
            <a:off x="1581150" y="5095019"/>
            <a:ext cx="2200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PLC 기반 제어</a:t>
            </a:r>
            <a:endParaRPr/>
          </a:p>
        </p:txBody>
      </p:sp>
      <p:sp>
        <p:nvSpPr>
          <p:cNvPr id="248" name="Google Shape;248;p5"/>
          <p:cNvSpPr txBox="1"/>
          <p:nvPr/>
        </p:nvSpPr>
        <p:spPr>
          <a:xfrm>
            <a:off x="8508274" y="5095019"/>
            <a:ext cx="2200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PC 기반 제어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4" name="Google Shape;254;p6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6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6" name="Google Shape;256;p6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7" name="Google Shape;257;p6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258" name="Google Shape;258;p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2" name="Google Shape;262;p6"/>
          <p:cNvSpPr txBox="1"/>
          <p:nvPr/>
        </p:nvSpPr>
        <p:spPr>
          <a:xfrm>
            <a:off x="1352088" y="782970"/>
            <a:ext cx="3878400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개요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과제 설계 과정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"/>
          <p:cNvSpPr txBox="1"/>
          <p:nvPr/>
        </p:nvSpPr>
        <p:spPr>
          <a:xfrm>
            <a:off x="2636744" y="5260255"/>
            <a:ext cx="691851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제어 Block 선도 설계</a:t>
            </a:r>
            <a:endParaRPr/>
          </a:p>
        </p:txBody>
      </p:sp>
      <p:pic>
        <p:nvPicPr>
          <p:cNvPr descr="PID 제어 회로 : 네이버 블로그" id="264" name="Google Shape;2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2256" y="2052926"/>
            <a:ext cx="5407487" cy="2752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0" name="Google Shape;270;p7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7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2" name="Google Shape;272;p7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3" name="Google Shape;273;p7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274" name="Google Shape;274;p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8" name="Google Shape;278;p7"/>
          <p:cNvSpPr txBox="1"/>
          <p:nvPr/>
        </p:nvSpPr>
        <p:spPr>
          <a:xfrm>
            <a:off x="1352088" y="782970"/>
            <a:ext cx="3878400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개요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과제 설계 과정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2789144" y="5412655"/>
            <a:ext cx="69185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② </a:t>
            </a: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모델 작성</a:t>
            </a:r>
            <a:endParaRPr/>
          </a:p>
        </p:txBody>
      </p:sp>
      <p:pic>
        <p:nvPicPr>
          <p:cNvPr descr="Optimization Method: FOPDT to Data | Dynamics and Control" id="280" name="Google Shape;2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655" y="1736140"/>
            <a:ext cx="5444690" cy="356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6" name="Google Shape;286;p8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7" name="Google Shape;287;p8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8" name="Google Shape;288;p8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9" name="Google Shape;289;p8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290" name="Google Shape;290;p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4" name="Google Shape;294;p8"/>
          <p:cNvSpPr txBox="1"/>
          <p:nvPr/>
        </p:nvSpPr>
        <p:spPr>
          <a:xfrm>
            <a:off x="1352088" y="782970"/>
            <a:ext cx="3878400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개요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과제 설계 과정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8"/>
          <p:cNvSpPr txBox="1"/>
          <p:nvPr/>
        </p:nvSpPr>
        <p:spPr>
          <a:xfrm>
            <a:off x="2789144" y="5412655"/>
            <a:ext cx="69185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Gain 값 계산</a:t>
            </a:r>
            <a:endParaRPr/>
          </a:p>
        </p:txBody>
      </p:sp>
      <p:pic>
        <p:nvPicPr>
          <p:cNvPr id="296" name="Google Shape;2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086" y="1897103"/>
            <a:ext cx="6686627" cy="33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"/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2" name="Google Shape;302;p9"/>
          <p:cNvCxnSpPr/>
          <p:nvPr/>
        </p:nvCxnSpPr>
        <p:spPr>
          <a:xfrm>
            <a:off x="0" y="1062984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9"/>
          <p:cNvSpPr/>
          <p:nvPr/>
        </p:nvSpPr>
        <p:spPr>
          <a:xfrm>
            <a:off x="817475" y="860026"/>
            <a:ext cx="405900" cy="405900"/>
          </a:xfrm>
          <a:prstGeom prst="ellipse">
            <a:avLst/>
          </a:prstGeom>
          <a:solidFill>
            <a:srgbClr val="DA2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4" name="Google Shape;304;p9"/>
          <p:cNvCxnSpPr/>
          <p:nvPr/>
        </p:nvCxnSpPr>
        <p:spPr>
          <a:xfrm flipH="1" rot="10800000">
            <a:off x="6625651" y="1043746"/>
            <a:ext cx="5566349" cy="29475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5" name="Google Shape;305;p9"/>
          <p:cNvGrpSpPr/>
          <p:nvPr/>
        </p:nvGrpSpPr>
        <p:grpSpPr>
          <a:xfrm>
            <a:off x="913112" y="969689"/>
            <a:ext cx="214625" cy="214625"/>
            <a:chOff x="2594050" y="1631825"/>
            <a:chExt cx="439625" cy="439625"/>
          </a:xfrm>
        </p:grpSpPr>
        <p:sp>
          <p:nvSpPr>
            <p:cNvPr id="306" name="Google Shape;306;p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0" name="Google Shape;310;p9"/>
          <p:cNvSpPr txBox="1"/>
          <p:nvPr/>
        </p:nvSpPr>
        <p:spPr>
          <a:xfrm>
            <a:off x="1352088" y="782970"/>
            <a:ext cx="3878400" cy="953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개요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1-2 과제 설계 과정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9"/>
          <p:cNvSpPr txBox="1"/>
          <p:nvPr/>
        </p:nvSpPr>
        <p:spPr>
          <a:xfrm>
            <a:off x="2789144" y="5412655"/>
            <a:ext cx="69185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rgbClr val="4D5156"/>
                </a:solidFill>
                <a:latin typeface="Arial"/>
                <a:ea typeface="Arial"/>
                <a:cs typeface="Arial"/>
                <a:sym typeface="Arial"/>
              </a:rPr>
              <a:t>④</a:t>
            </a: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제어 code 작성 및 실행</a:t>
            </a:r>
            <a:endParaRPr/>
          </a:p>
        </p:txBody>
      </p:sp>
      <p:pic>
        <p:nvPicPr>
          <p:cNvPr descr="PID제어로 공의 균형을 잡기 프로젝트(2. PID제어 알아보기)" id="312" name="Google Shape;3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075" y="2167703"/>
            <a:ext cx="56578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다홍색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2018-05-29T13:08:36Z</dcterms:created>
  <dc:creator>hyeeun</dc:creator>
</cp:coreProperties>
</file>